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305" r:id="rId3"/>
    <p:sldId id="363" r:id="rId4"/>
    <p:sldId id="353" r:id="rId5"/>
    <p:sldId id="354" r:id="rId6"/>
    <p:sldId id="355" r:id="rId7"/>
    <p:sldId id="287" r:id="rId8"/>
    <p:sldId id="288" r:id="rId9"/>
    <p:sldId id="266" r:id="rId10"/>
    <p:sldId id="349" r:id="rId11"/>
    <p:sldId id="364" r:id="rId12"/>
    <p:sldId id="295" r:id="rId13"/>
    <p:sldId id="297" r:id="rId14"/>
    <p:sldId id="296" r:id="rId15"/>
    <p:sldId id="269" r:id="rId16"/>
    <p:sldId id="268" r:id="rId17"/>
    <p:sldId id="283" r:id="rId18"/>
    <p:sldId id="289" r:id="rId19"/>
    <p:sldId id="306" r:id="rId20"/>
    <p:sldId id="290" r:id="rId21"/>
    <p:sldId id="307" r:id="rId22"/>
    <p:sldId id="308" r:id="rId23"/>
    <p:sldId id="299" r:id="rId24"/>
    <p:sldId id="294" r:id="rId25"/>
    <p:sldId id="292" r:id="rId26"/>
    <p:sldId id="366" r:id="rId27"/>
    <p:sldId id="335" r:id="rId28"/>
    <p:sldId id="347" r:id="rId29"/>
    <p:sldId id="358" r:id="rId30"/>
    <p:sldId id="348" r:id="rId31"/>
    <p:sldId id="271" r:id="rId32"/>
    <p:sldId id="267" r:id="rId33"/>
    <p:sldId id="264" r:id="rId34"/>
    <p:sldId id="365" r:id="rId35"/>
    <p:sldId id="352" r:id="rId36"/>
    <p:sldId id="359" r:id="rId37"/>
    <p:sldId id="360" r:id="rId38"/>
    <p:sldId id="361" r:id="rId39"/>
    <p:sldId id="350" r:id="rId40"/>
    <p:sldId id="362" r:id="rId41"/>
    <p:sldId id="34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74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F8521-E299-4BBE-AAA0-DF4BBB606CB0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31C6A-2C01-4F30-A6FE-F5D00B15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7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152C612-73A2-46F0-870D-5D323836AD1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83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Grp="1" noChangeArrowheads="1"/>
          </p:cNvSpPr>
          <p:nvPr>
            <p:ph type="title"/>
          </p:nvPr>
        </p:nvSpPr>
        <p:spPr>
          <a:xfrm>
            <a:off x="395536" y="692696"/>
            <a:ext cx="8229600" cy="64770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МАОУ «Средняя общеобразовательная школа №18 </a:t>
            </a:r>
            <a:b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 углублённым изучением английского языка»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Вахитовского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района г. Казани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882105" y="2396716"/>
            <a:ext cx="756076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ПРЕПОДАВАНИЕ ИНОСТРАННЫХ ЯЗЫКОВ В ШКОЛЕ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47688" y="157064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Министерство образования и науки Республики Татарстан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Учебное пособие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7576" r="10551" b="4422"/>
          <a:stretch/>
        </p:blipFill>
        <p:spPr>
          <a:xfrm rot="5400000">
            <a:off x="2678416" y="1722184"/>
            <a:ext cx="3845915" cy="293906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/>
          <a:stretch/>
        </p:blipFill>
        <p:spPr>
          <a:xfrm rot="5400000">
            <a:off x="-409600" y="3399235"/>
            <a:ext cx="3888581" cy="3028950"/>
          </a:xfrm>
        </p:spPr>
      </p:pic>
      <p:pic>
        <p:nvPicPr>
          <p:cNvPr id="1026" name="Picture 2" descr="C:\Users\Виктор\Desktop\20171127_1152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4216" r="6355" b="5844"/>
          <a:stretch/>
        </p:blipFill>
        <p:spPr bwMode="auto">
          <a:xfrm rot="5400000">
            <a:off x="5688607" y="3416897"/>
            <a:ext cx="3836763" cy="29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Виктор\Downloads\20171127_1152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3" t="7553" r="20212" b="9244"/>
          <a:stretch/>
        </p:blipFill>
        <p:spPr bwMode="auto">
          <a:xfrm rot="5400000">
            <a:off x="3624209" y="4592815"/>
            <a:ext cx="1867274" cy="19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2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1482" y="1014942"/>
            <a:ext cx="6034351" cy="452576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1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Кабинет </a:t>
            </a:r>
            <a:r>
              <a:rPr lang="ru-RU" b="1" dirty="0">
                <a:solidFill>
                  <a:schemeClr val="tx2"/>
                </a:solidFill>
              </a:rPr>
              <a:t>к</a:t>
            </a:r>
            <a:r>
              <a:rPr lang="ru-RU" b="1" dirty="0" smtClean="0">
                <a:solidFill>
                  <a:schemeClr val="tx2"/>
                </a:solidFill>
              </a:rPr>
              <a:t>итайского языка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052736"/>
            <a:ext cx="7656851" cy="5742638"/>
          </a:xfrm>
        </p:spPr>
      </p:pic>
    </p:spTree>
    <p:extLst>
      <p:ext uri="{BB962C8B-B14F-4D97-AF65-F5344CB8AC3E}">
        <p14:creationId xmlns:p14="http://schemas.microsoft.com/office/powerpoint/2010/main" val="31062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Кабинет китайского языка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02112"/>
            <a:ext cx="8394460" cy="5323840"/>
          </a:xfrm>
        </p:spPr>
      </p:pic>
    </p:spTree>
    <p:extLst>
      <p:ext uri="{BB962C8B-B14F-4D97-AF65-F5344CB8AC3E}">
        <p14:creationId xmlns:p14="http://schemas.microsoft.com/office/powerpoint/2010/main" val="10566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Кабинет китайского языка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1038" b="9609"/>
          <a:stretch/>
        </p:blipFill>
        <p:spPr>
          <a:xfrm>
            <a:off x="104731" y="1436914"/>
            <a:ext cx="8931765" cy="5098632"/>
          </a:xfrm>
        </p:spPr>
      </p:pic>
    </p:spTree>
    <p:extLst>
      <p:ext uri="{BB962C8B-B14F-4D97-AF65-F5344CB8AC3E}">
        <p14:creationId xmlns:p14="http://schemas.microsoft.com/office/powerpoint/2010/main" val="355799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7482" y="1124744"/>
            <a:ext cx="40175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Учащиеся 2 «А» и «Б» классов посещают кружок «Веселый китайский язык» где они знакомятся с написанием иероглифов, изучают китайские традиции и начинают разыгрывать диалоги на китайском языке.</a:t>
            </a:r>
          </a:p>
        </p:txBody>
      </p:sp>
      <p:pic>
        <p:nvPicPr>
          <p:cNvPr id="7170" name="Picture 2" descr="C:\Users\Виктор\Desktop\МИНИСТР\Китай 2\Веселый китайский язык\1360588813_sn850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205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иктор\Desktop\МИНИСТР\Китай 2\Веселый китайский язык\1360588844_sn8508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418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Виктор\Desktop\МИНИСТР\Китай 2\Веселый китайский язык\1360588764_sn8508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82" y="342418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908720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Встречаются учащиеся </a:t>
            </a:r>
            <a:r>
              <a:rPr lang="ru-RU" dirty="0"/>
              <a:t>нашей школы с китайскими студентами, изучающими русский язык. Студенты </a:t>
            </a:r>
            <a:r>
              <a:rPr lang="ru-RU" dirty="0" smtClean="0"/>
              <a:t>рассказывают </a:t>
            </a:r>
            <a:r>
              <a:rPr lang="ru-RU" dirty="0"/>
              <a:t>о себе, о значении китайских имен, учили ребят разговаривать на китайском языке. В конце встречи ребята выбрали себе китайское имя и узнали, что оно означает.</a:t>
            </a:r>
          </a:p>
        </p:txBody>
      </p:sp>
      <p:pic>
        <p:nvPicPr>
          <p:cNvPr id="6146" name="Picture 2" descr="C:\Users\Виктор\Desktop\МИНИСТР\Китай 2\Встреча с китайскими студентами\1321952989_dscn0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иктор\Desktop\МИНИСТР\Китай 2\Встреча с китайскими студентами\1321953019_dscn0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4" y="3555950"/>
            <a:ext cx="4096783" cy="30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иктор\Desktop\МИНИСТР\Китай 2\Встреча с китайскими студентами\1321953065_dscn06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01" y="3555950"/>
            <a:ext cx="4129890" cy="30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79388" y="190381"/>
            <a:ext cx="87137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ja-JP" dirty="0" smtClean="0"/>
              <a:t>В </a:t>
            </a:r>
            <a:r>
              <a:rPr lang="ru-RU" altLang="ja-JP" dirty="0"/>
              <a:t>нашей школе </a:t>
            </a:r>
            <a:r>
              <a:rPr lang="ru-RU" altLang="ja-JP" dirty="0" smtClean="0"/>
              <a:t>проходил </a:t>
            </a:r>
            <a:r>
              <a:rPr lang="ru-RU" altLang="ja-JP" dirty="0"/>
              <a:t>первый отборочный этап викторины «Знатоки Китая». Викторину проводили студенты КФУ, изучающие китайский язык. </a:t>
            </a:r>
          </a:p>
        </p:txBody>
      </p:sp>
      <p:pic>
        <p:nvPicPr>
          <p:cNvPr id="2053" name="Picture 5" descr="IMG_70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8135938" cy="54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«Мост к китайскому языку»-</a:t>
            </a:r>
            <a:br>
              <a:rPr lang="ru-RU" dirty="0" smtClean="0"/>
            </a:br>
            <a:r>
              <a:rPr lang="ru-RU" sz="2200" dirty="0" smtClean="0"/>
              <a:t>летняя  школа. Пекин-Шанхай-2010.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706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48883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«Покорители языковых вершин»-</a:t>
            </a:r>
            <a:br>
              <a:rPr lang="ru-RU" dirty="0" smtClean="0"/>
            </a:br>
            <a:r>
              <a:rPr lang="ru-RU" sz="2200" dirty="0" smtClean="0"/>
              <a:t>летняя  школа. Пекин-Чанша-2011.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3470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67544" y="2708920"/>
            <a:ext cx="8363272" cy="79208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6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опыта работы школы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»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969570" y="4365104"/>
            <a:ext cx="7058744" cy="1684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Заслуженный учитель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Российской </a:t>
            </a:r>
          </a:p>
          <a:p>
            <a:pPr marL="0" indent="0" algn="r">
              <a:buNone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Федерации и  Республики Татарстан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 директор МАОУ «Школа №18» г. Казани</a:t>
            </a:r>
          </a:p>
          <a:p>
            <a:pPr marL="0" indent="0" algn="r">
              <a:buNone/>
            </a:pPr>
            <a:r>
              <a:rPr lang="ru-RU" sz="2800" b="1" dirty="0" err="1">
                <a:solidFill>
                  <a:srgbClr val="FF0000"/>
                </a:solidFill>
              </a:rPr>
              <a:t>Надия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Масгутовна</a:t>
            </a:r>
            <a:r>
              <a:rPr lang="ru-RU" sz="2800" b="1" dirty="0">
                <a:solidFill>
                  <a:srgbClr val="FF0000"/>
                </a:solidFill>
              </a:rPr>
              <a:t> Шевелева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595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003272" cy="468052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 «Основы китайской мудрости»-</a:t>
            </a:r>
            <a:br>
              <a:rPr lang="ru-RU" dirty="0" smtClean="0"/>
            </a:br>
            <a:r>
              <a:rPr lang="ru-RU" sz="2200" dirty="0" smtClean="0"/>
              <a:t>летняя  школа. Пекин-Чанша-2012.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878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Безымянный2013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2354" r="1927" b="29852"/>
          <a:stretch>
            <a:fillRect/>
          </a:stretch>
        </p:blipFill>
        <p:spPr bwMode="auto">
          <a:xfrm>
            <a:off x="467544" y="1700808"/>
            <a:ext cx="8244408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 «Волшебные уроки китайского»-</a:t>
            </a:r>
            <a:br>
              <a:rPr lang="ru-RU" dirty="0" smtClean="0"/>
            </a:br>
            <a:r>
              <a:rPr lang="ru-RU" sz="2200" dirty="0" smtClean="0"/>
              <a:t>летняя  школа. Пекин-Чанша-2013.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0724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Директор школы Надия Мазгутовна в Китае со школьниками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9355"/>
            <a:ext cx="813690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119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00" dirty="0"/>
              <a:t> </a:t>
            </a:r>
            <a:r>
              <a:rPr lang="ru-RU" sz="14300" dirty="0"/>
              <a:t>«Образовательное партнерство»</a:t>
            </a:r>
          </a:p>
          <a:p>
            <a:r>
              <a:rPr lang="ru-RU" sz="8400" dirty="0"/>
              <a:t>Встреча администрации образовательных учреждений </a:t>
            </a:r>
          </a:p>
          <a:p>
            <a:r>
              <a:rPr lang="ru-RU" sz="8400" dirty="0"/>
              <a:t>России и Китая</a:t>
            </a:r>
            <a:br>
              <a:rPr lang="ru-RU" sz="8400" dirty="0"/>
            </a:br>
            <a:endParaRPr lang="ru-RU" sz="8400" dirty="0"/>
          </a:p>
        </p:txBody>
      </p:sp>
    </p:spTree>
    <p:extLst>
      <p:ext uri="{BB962C8B-B14F-4D97-AF65-F5344CB8AC3E}">
        <p14:creationId xmlns:p14="http://schemas.microsoft.com/office/powerpoint/2010/main" val="2096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ru-RU" dirty="0" smtClean="0"/>
              <a:t>Китайские каникулы. 2014 г.</a:t>
            </a:r>
            <a:endParaRPr lang="ru-RU" dirty="0"/>
          </a:p>
        </p:txBody>
      </p:sp>
      <p:pic>
        <p:nvPicPr>
          <p:cNvPr id="5122" name="Picture 2" descr="C:\Users\Виктор\Desktop\МИНИСТР\китай 3\SAM_2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17" y="1196752"/>
            <a:ext cx="7354687" cy="551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358"/>
            <a:ext cx="8229600" cy="13716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Фото-выставка «Китайские будни»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Виктор\Desktop\DSCN0702.JPG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519012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иктор\Desktop\Китай фото Калянова С.П\фотовыставка\DSCN0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cs typeface="Aharoni" pitchFamily="2" charset="-79"/>
              </a:rPr>
              <a:t>Уроки КАЛЛИГРАФИИ</a:t>
            </a:r>
            <a:endParaRPr lang="ru-RU" sz="2400" b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05064"/>
            <a:ext cx="3849808" cy="2561714"/>
          </a:xfrm>
        </p:spPr>
      </p:pic>
      <p:pic>
        <p:nvPicPr>
          <p:cNvPr id="1026" name="Picture 2" descr="C:\Users\Виктор\Desktop\МИНИСТР\китай\Школа 18.10.09\DSC02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42977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иктор\Desktop\МИНИСТР\китай\Школа 18.10.09\DSC_5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2627"/>
            <a:ext cx="4032448" cy="268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4107" y="525725"/>
            <a:ext cx="4205800" cy="3154350"/>
          </a:xfrm>
        </p:spPr>
      </p:pic>
      <p:pic>
        <p:nvPicPr>
          <p:cNvPr id="2050" name="Picture 2" descr="C:\Users\Виктор\Downloads\20171127_154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4732">
            <a:off x="5092905" y="2998893"/>
            <a:ext cx="3989323" cy="299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иктор\Downloads\20171127_154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6909">
            <a:off x="-191210" y="2833493"/>
            <a:ext cx="4158517" cy="31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Виктор\Desktop\МИНИСТР\каллиграфия\4dragocennos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924128" cy="36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Виктор\Desktop\МИНИСТР\каллиграфия\Cu4OKSQ_m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57600" cy="54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Виктор\Desktop\МИНИСТР\каллиграфия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19164"/>
            <a:ext cx="25717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Виктор\Desktop\МИНИСТР\каллиграфия\DSC003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3665712"/>
            <a:ext cx="2664042" cy="35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Users\Виктор\Desktop\МИНИСТР\каллиграфия\DSC00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00636"/>
            <a:ext cx="3419509" cy="25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74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Традиционные ежегодные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мастер-классы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3312368" cy="2484276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552395" cy="266429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6517" y="3835606"/>
            <a:ext cx="3488927" cy="253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6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DSC0246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60" y="3645024"/>
            <a:ext cx="4524764" cy="301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SC0245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60" y="188640"/>
            <a:ext cx="460344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SC024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5" b="14007"/>
          <a:stretch/>
        </p:blipFill>
        <p:spPr bwMode="auto">
          <a:xfrm>
            <a:off x="310084" y="-4440"/>
            <a:ext cx="3923928" cy="37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G_36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25117"/>
            <a:ext cx="4032374" cy="302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6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36331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94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4"/>
            <a:ext cx="4410133" cy="33076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24744"/>
            <a:ext cx="4896544" cy="367240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01" y="2879739"/>
            <a:ext cx="430207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Виктор\Desktop\МИНИСТР\DCIM\101NIKON\DSCN3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5" y="3573016"/>
            <a:ext cx="2428867" cy="323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Виктор\Desktop\IMG_7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7" y="260648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иктор\Desktop\IMG_7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4971506" cy="33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Виктор\Desktop\МИНИСТР\DCIM\101NIKON\DSCN37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58" y="620688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3440" y="260647"/>
            <a:ext cx="39170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 феврале 2016 в ресторане </a:t>
            </a:r>
            <a:r>
              <a:rPr lang="ru-RU" dirty="0" err="1"/>
              <a:t>Танду</a:t>
            </a:r>
            <a:r>
              <a:rPr lang="ru-RU" dirty="0"/>
              <a:t> прошел день китайской культуры, организованный Институтом Конфуция на базе КФУ. Активное участие в мероприятии приняли ученики 10Г класса нашей школы и члены географического кружка «Хочу все знать». Были даны мастер – классы по каллиграфии, чайной церемонии и приготовлению китайских пельменей.</a:t>
            </a:r>
          </a:p>
        </p:txBody>
      </p:sp>
      <p:pic>
        <p:nvPicPr>
          <p:cNvPr id="5122" name="Picture 2" descr="C:\Users\Виктор\Desktop\МИНИСТР\Китай 2\День китайской культуры\1322847867_rrrrr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4320479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иктор\Desktop\МИНИСТР\Китай 2\День китайской культуры\1322847916_rrrr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8161"/>
            <a:ext cx="4320479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Виктор\Desktop\МИНИСТР\Китай 2\День китайской культуры\1322847922_rrrrr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r="4017" b="5376"/>
          <a:stretch/>
        </p:blipFill>
        <p:spPr bwMode="auto">
          <a:xfrm>
            <a:off x="4788024" y="3501008"/>
            <a:ext cx="4201885" cy="32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992" y="476672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23 мая по 25 мая </a:t>
            </a:r>
            <a:r>
              <a:rPr lang="ru-RU" dirty="0" smtClean="0"/>
              <a:t> 2015 г в </a:t>
            </a:r>
            <a:r>
              <a:rPr lang="ru-RU" dirty="0"/>
              <a:t>Москве проходил II Всероссийский конкурс  китайского языка «Китайский мост». От  Республики Татарстан  приняли участие ученики 10 Г класса нашей школы: Колодяжная Полина, Белянина Анастасия, </a:t>
            </a:r>
            <a:r>
              <a:rPr lang="ru-RU" dirty="0" err="1"/>
              <a:t>Ганзюкова</a:t>
            </a:r>
            <a:r>
              <a:rPr lang="ru-RU" dirty="0"/>
              <a:t> Вероника.  За участие в этом конкурсе все выступающие были награждены грамотами и ценными подарками.</a:t>
            </a:r>
          </a:p>
        </p:txBody>
      </p:sp>
      <p:pic>
        <p:nvPicPr>
          <p:cNvPr id="2050" name="Picture 2" descr="C:\Users\Виктор\Desktop\МИНИСТР\Китай 2\Китайский мост\konfucijj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96752"/>
            <a:ext cx="3966323" cy="26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иктор\Desktop\МИНИСТР\Китай 2\Китайский мост\konkurs-kit-yaz-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6" y="3356992"/>
            <a:ext cx="39964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иктор\Desktop\МИНИСТР\Китай 2\Китайский мост\kitajj-211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06" y="3061995"/>
            <a:ext cx="2553060" cy="36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07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23060" r="19431" b="-3308"/>
          <a:stretch/>
        </p:blipFill>
        <p:spPr>
          <a:xfrm>
            <a:off x="2411760" y="197396"/>
            <a:ext cx="4506011" cy="6661348"/>
          </a:xfrm>
        </p:spPr>
      </p:pic>
    </p:spTree>
    <p:extLst>
      <p:ext uri="{BB962C8B-B14F-4D97-AF65-F5344CB8AC3E}">
        <p14:creationId xmlns:p14="http://schemas.microsoft.com/office/powerpoint/2010/main" val="31380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Конференция в школе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488832" cy="5616624"/>
          </a:xfrm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1428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499176" cy="562438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79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872856" cy="6497142"/>
          </a:xfrm>
        </p:spPr>
      </p:pic>
    </p:spTree>
    <p:extLst>
      <p:ext uri="{BB962C8B-B14F-4D97-AF65-F5344CB8AC3E}">
        <p14:creationId xmlns:p14="http://schemas.microsoft.com/office/powerpoint/2010/main" val="7975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76864" cy="5832648"/>
          </a:xfrm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" y="692696"/>
            <a:ext cx="9040204" cy="6026803"/>
          </a:xfrm>
        </p:spPr>
      </p:pic>
    </p:spTree>
    <p:extLst>
      <p:ext uri="{BB962C8B-B14F-4D97-AF65-F5344CB8AC3E}">
        <p14:creationId xmlns:p14="http://schemas.microsoft.com/office/powerpoint/2010/main" val="34708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20160819_1022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816090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>
            <p:ph idx="1"/>
          </p:nvPr>
        </p:nvSpPr>
        <p:spPr>
          <a:xfrm>
            <a:off x="539552" y="1700808"/>
            <a:ext cx="8363272" cy="4824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</a:rPr>
              <a:t>за внимание!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Зайнуллин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Джамиль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Габдулхакович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18898"/>
            <a:ext cx="7704856" cy="5136571"/>
          </a:xfrm>
        </p:spPr>
      </p:pic>
    </p:spTree>
    <p:extLst>
      <p:ext uri="{BB962C8B-B14F-4D97-AF65-F5344CB8AC3E}">
        <p14:creationId xmlns:p14="http://schemas.microsoft.com/office/powerpoint/2010/main" val="7980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Аликберова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Альфия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Расимовна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Виктор\Desktop\фото\Учителя\фото учителей\Новая папка\IMG_3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524453" cy="528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45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 с  представителями Китайского университета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0847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Выступление  студентов  </a:t>
            </a:r>
            <a:r>
              <a:rPr lang="ru-RU" dirty="0" err="1" smtClean="0"/>
              <a:t>Хунаньского</a:t>
            </a:r>
            <a:r>
              <a:rPr lang="ru-RU" dirty="0" smtClean="0"/>
              <a:t> Педагогического Университета (2012)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56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«Добро пожаловать в Китай</a:t>
            </a:r>
            <a:r>
              <a:rPr lang="ru-RU" dirty="0" smtClean="0"/>
              <a:t>!» - такое </a:t>
            </a:r>
            <a:r>
              <a:rPr lang="ru-RU" dirty="0"/>
              <a:t>название получил тематический урок-знакомство, который провели студенты </a:t>
            </a:r>
            <a:r>
              <a:rPr lang="ru-RU" dirty="0" err="1"/>
              <a:t>Ляонинского</a:t>
            </a:r>
            <a:r>
              <a:rPr lang="ru-RU" dirty="0"/>
              <a:t> нефтехимического университета, приехавшие в Казань для изучения русского литературного языка в КНИТУ. </a:t>
            </a:r>
          </a:p>
        </p:txBody>
      </p:sp>
      <p:pic>
        <p:nvPicPr>
          <p:cNvPr id="4099" name="Picture 3" descr="C:\Users\Виктор\Desktop\МИНИСТР\Китай 2\Добро пожаловать в Китай\1387956357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45024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иктор\Desktop\МИНИСТР\Китай 2\Добро пожаловать в Китай\1387956423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65" y="1361403"/>
            <a:ext cx="3913935" cy="293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иктор\Desktop\МИНИСТР\Китай 2\Добро пожаловать в Китай\1387956329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7" y="1460977"/>
            <a:ext cx="36484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1536</TotalTime>
  <Words>372</Words>
  <Application>Microsoft Office PowerPoint</Application>
  <PresentationFormat>Экран (4:3)</PresentationFormat>
  <Paragraphs>36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МАОУ «Средняя общеобразовательная школа №18  с углублённым изучением английского языка» Вахитовского района г. Казани </vt:lpstr>
      <vt:lpstr>Презентация PowerPoint</vt:lpstr>
      <vt:lpstr>Презентация PowerPoint</vt:lpstr>
      <vt:lpstr>Презентация PowerPoint</vt:lpstr>
      <vt:lpstr>Зайнуллин Джамиль Габдулхакович</vt:lpstr>
      <vt:lpstr>Аликберова Альфия Расимовна</vt:lpstr>
      <vt:lpstr>Встреча с  представителями Китайского университета</vt:lpstr>
      <vt:lpstr>Выступление  студентов  Хунаньского Педагогического Университета (2012)</vt:lpstr>
      <vt:lpstr>Презентация PowerPoint</vt:lpstr>
      <vt:lpstr>Учебное пособие</vt:lpstr>
      <vt:lpstr>Презентация PowerPoint</vt:lpstr>
      <vt:lpstr>Кабинет китайского языка</vt:lpstr>
      <vt:lpstr>Кабинет китайского языка</vt:lpstr>
      <vt:lpstr>Кабинет китайского языка</vt:lpstr>
      <vt:lpstr>Презентация PowerPoint</vt:lpstr>
      <vt:lpstr>Презентация PowerPoint</vt:lpstr>
      <vt:lpstr>Презентация PowerPoint</vt:lpstr>
      <vt:lpstr> «Мост к китайскому языку»- летняя  школа. Пекин-Шанхай-2010.</vt:lpstr>
      <vt:lpstr> «Покорители языковых вершин»- летняя  школа. Пекин-Чанша-2011.</vt:lpstr>
      <vt:lpstr>Презентация PowerPoint</vt:lpstr>
      <vt:lpstr>Презентация PowerPoint</vt:lpstr>
      <vt:lpstr>Презентация PowerPoint</vt:lpstr>
      <vt:lpstr>Китайские каникулы. 2014 г.</vt:lpstr>
      <vt:lpstr>Фото-выставка «Китайские будни»</vt:lpstr>
      <vt:lpstr>Уроки КАЛЛИГРАФИИ</vt:lpstr>
      <vt:lpstr>Презентация PowerPoint</vt:lpstr>
      <vt:lpstr>Презентация PowerPoint</vt:lpstr>
      <vt:lpstr>Традиционные ежегодные  мастер-классы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Конференция в школе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Инесса</dc:creator>
  <cp:lastModifiedBy>Виктор</cp:lastModifiedBy>
  <cp:revision>92</cp:revision>
  <dcterms:created xsi:type="dcterms:W3CDTF">2015-03-26T05:29:47Z</dcterms:created>
  <dcterms:modified xsi:type="dcterms:W3CDTF">2017-11-27T13:34:50Z</dcterms:modified>
</cp:coreProperties>
</file>